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434" y="-10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BD2820A-5952-4D80-BF3E-A89DBF8951C9}" type="datetimeFigureOut">
              <a:rPr lang="en-US" smtClean="0"/>
              <a:t>10/3/2013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A0A91A6-066B-4B0D-AA93-2639526EE94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D2820A-5952-4D80-BF3E-A89DBF8951C9}" type="datetimeFigureOut">
              <a:rPr lang="en-US" smtClean="0"/>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A91A6-066B-4B0D-AA93-2639526EE9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D2820A-5952-4D80-BF3E-A89DBF8951C9}" type="datetimeFigureOut">
              <a:rPr lang="en-US" smtClean="0"/>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A91A6-066B-4B0D-AA93-2639526EE94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D2820A-5952-4D80-BF3E-A89DBF8951C9}" type="datetimeFigureOut">
              <a:rPr lang="en-US" smtClean="0"/>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A91A6-066B-4B0D-AA93-2639526EE9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BD2820A-5952-4D80-BF3E-A89DBF8951C9}" type="datetimeFigureOut">
              <a:rPr lang="en-US" smtClean="0"/>
              <a:t>10/3/2013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0A91A6-066B-4B0D-AA93-2639526EE94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D2820A-5952-4D80-BF3E-A89DBF8951C9}" type="datetimeFigureOut">
              <a:rPr lang="en-US" smtClean="0"/>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0A91A6-066B-4B0D-AA93-2639526EE9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BD2820A-5952-4D80-BF3E-A89DBF8951C9}" type="datetimeFigureOut">
              <a:rPr lang="en-US" smtClean="0"/>
              <a:t>10/3/2013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0A91A6-066B-4B0D-AA93-2639526EE9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BD2820A-5952-4D80-BF3E-A89DBF8951C9}" type="datetimeFigureOut">
              <a:rPr lang="en-US" smtClean="0"/>
              <a:t>10/3/2013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0A91A6-066B-4B0D-AA93-2639526EE9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D2820A-5952-4D80-BF3E-A89DBF8951C9}" type="datetimeFigureOut">
              <a:rPr lang="en-US" smtClean="0"/>
              <a:t>10/3/2013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0A91A6-066B-4B0D-AA93-2639526EE9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BD2820A-5952-4D80-BF3E-A89DBF8951C9}" type="datetimeFigureOut">
              <a:rPr lang="en-US" smtClean="0"/>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0A91A6-066B-4B0D-AA93-2639526EE9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BD2820A-5952-4D80-BF3E-A89DBF8951C9}" type="datetimeFigureOut">
              <a:rPr lang="en-US" smtClean="0"/>
              <a:t>10/3/2013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A0A91A6-066B-4B0D-AA93-2639526EE940}"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BD2820A-5952-4D80-BF3E-A89DBF8951C9}" type="datetimeFigureOut">
              <a:rPr lang="en-US" smtClean="0"/>
              <a:t>10/3/2013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A0A91A6-066B-4B0D-AA93-2639526EE940}"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OPAC</a:t>
            </a:r>
            <a:endParaRPr lang="en-US" dirty="0"/>
          </a:p>
        </p:txBody>
      </p:sp>
      <p:sp>
        <p:nvSpPr>
          <p:cNvPr id="5" name="Content Placeholder 4"/>
          <p:cNvSpPr>
            <a:spLocks noGrp="1"/>
          </p:cNvSpPr>
          <p:nvPr>
            <p:ph idx="1"/>
          </p:nvPr>
        </p:nvSpPr>
        <p:spPr/>
        <p:txBody>
          <a:bodyPr/>
          <a:lstStyle/>
          <a:p>
            <a:pPr algn="ctr"/>
            <a:r>
              <a:rPr lang="en-US" dirty="0"/>
              <a:t>Online Public Access </a:t>
            </a:r>
            <a:r>
              <a:rPr lang="en-US" dirty="0" smtClean="0"/>
              <a:t>Catalog. An </a:t>
            </a:r>
            <a:r>
              <a:rPr lang="en-US" dirty="0"/>
              <a:t>online database of materials held by a library or group of libraries. Users search a library catalog principally to locate books and other material physically located at a library.</a:t>
            </a:r>
          </a:p>
        </p:txBody>
      </p:sp>
    </p:spTree>
    <p:extLst>
      <p:ext uri="{BB962C8B-B14F-4D97-AF65-F5344CB8AC3E}">
        <p14:creationId xmlns:p14="http://schemas.microsoft.com/office/powerpoint/2010/main" val="1852069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Genre</a:t>
            </a:r>
            <a:endParaRPr lang="en-US" dirty="0"/>
          </a:p>
        </p:txBody>
      </p:sp>
      <p:sp>
        <p:nvSpPr>
          <p:cNvPr id="3" name="Content Placeholder 2"/>
          <p:cNvSpPr>
            <a:spLocks noGrp="1"/>
          </p:cNvSpPr>
          <p:nvPr>
            <p:ph idx="1"/>
          </p:nvPr>
        </p:nvSpPr>
        <p:spPr/>
        <p:txBody>
          <a:bodyPr/>
          <a:lstStyle/>
          <a:p>
            <a:r>
              <a:rPr lang="en-US" dirty="0" smtClean="0"/>
              <a:t>A category </a:t>
            </a:r>
            <a:r>
              <a:rPr lang="en-US" dirty="0"/>
              <a:t>of artistic composition, as in music or literature, characterized by similarities in form, style, or subject matter.</a:t>
            </a:r>
          </a:p>
        </p:txBody>
      </p:sp>
    </p:spTree>
    <p:extLst>
      <p:ext uri="{BB962C8B-B14F-4D97-AF65-F5344CB8AC3E}">
        <p14:creationId xmlns:p14="http://schemas.microsoft.com/office/powerpoint/2010/main" val="665537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a:t>
            </a:r>
            <a:endParaRPr lang="en-US" dirty="0"/>
          </a:p>
        </p:txBody>
      </p:sp>
      <p:sp>
        <p:nvSpPr>
          <p:cNvPr id="3" name="Content Placeholder 2"/>
          <p:cNvSpPr>
            <a:spLocks noGrp="1"/>
          </p:cNvSpPr>
          <p:nvPr>
            <p:ph idx="1"/>
          </p:nvPr>
        </p:nvSpPr>
        <p:spPr/>
        <p:txBody>
          <a:bodyPr/>
          <a:lstStyle/>
          <a:p>
            <a:r>
              <a:rPr lang="en-US" dirty="0" smtClean="0"/>
              <a:t>A person </a:t>
            </a:r>
            <a:r>
              <a:rPr lang="en-US" dirty="0"/>
              <a:t>or thing that is being discussed, described, or dealt with.</a:t>
            </a:r>
          </a:p>
        </p:txBody>
      </p:sp>
    </p:spTree>
    <p:extLst>
      <p:ext uri="{BB962C8B-B14F-4D97-AF65-F5344CB8AC3E}">
        <p14:creationId xmlns:p14="http://schemas.microsoft.com/office/powerpoint/2010/main" val="31646180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Number</a:t>
            </a:r>
            <a:endParaRPr lang="en-US" dirty="0"/>
          </a:p>
        </p:txBody>
      </p:sp>
      <p:sp>
        <p:nvSpPr>
          <p:cNvPr id="3" name="Content Placeholder 2"/>
          <p:cNvSpPr>
            <a:spLocks noGrp="1"/>
          </p:cNvSpPr>
          <p:nvPr>
            <p:ph idx="1"/>
          </p:nvPr>
        </p:nvSpPr>
        <p:spPr/>
        <p:txBody>
          <a:bodyPr/>
          <a:lstStyle/>
          <a:p>
            <a:r>
              <a:rPr lang="en-US" dirty="0" smtClean="0"/>
              <a:t>A mark</a:t>
            </a:r>
            <a:r>
              <a:rPr lang="en-US" dirty="0"/>
              <a:t>, esp. a number, on the spine of a library book, or listed in the library's catalog, indicating the book's location in the library.</a:t>
            </a:r>
          </a:p>
        </p:txBody>
      </p:sp>
    </p:spTree>
    <p:extLst>
      <p:ext uri="{BB962C8B-B14F-4D97-AF65-F5344CB8AC3E}">
        <p14:creationId xmlns:p14="http://schemas.microsoft.com/office/powerpoint/2010/main" val="6331706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Dewey Decimal System</a:t>
            </a:r>
            <a:endParaRPr lang="en-US" dirty="0"/>
          </a:p>
        </p:txBody>
      </p:sp>
      <p:sp>
        <p:nvSpPr>
          <p:cNvPr id="3" name="Content Placeholder 2"/>
          <p:cNvSpPr>
            <a:spLocks noGrp="1"/>
          </p:cNvSpPr>
          <p:nvPr>
            <p:ph idx="1"/>
          </p:nvPr>
        </p:nvSpPr>
        <p:spPr/>
        <p:txBody>
          <a:bodyPr/>
          <a:lstStyle/>
          <a:p>
            <a:r>
              <a:rPr lang="en-US" dirty="0"/>
              <a:t> </a:t>
            </a:r>
            <a:r>
              <a:rPr lang="en-US" dirty="0" smtClean="0"/>
              <a:t>A </a:t>
            </a:r>
            <a:r>
              <a:rPr lang="en-US" dirty="0"/>
              <a:t>system used by libraries to classify nonfictional publications into subject </a:t>
            </a:r>
            <a:r>
              <a:rPr lang="en-US" dirty="0" smtClean="0"/>
              <a:t>categories.</a:t>
            </a:r>
            <a:endParaRPr lang="en-US" dirty="0"/>
          </a:p>
        </p:txBody>
      </p:sp>
      <p:sp>
        <p:nvSpPr>
          <p:cNvPr id="4" name="AutoShape 4" descr="http://farm6.static.flickr.com/5320/5907672591_028ee190ae_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57015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Fiction</a:t>
            </a:r>
            <a:endParaRPr lang="en-US" dirty="0"/>
          </a:p>
        </p:txBody>
      </p:sp>
      <p:sp>
        <p:nvSpPr>
          <p:cNvPr id="3" name="Content Placeholder 2"/>
          <p:cNvSpPr>
            <a:spLocks noGrp="1"/>
          </p:cNvSpPr>
          <p:nvPr>
            <p:ph idx="1"/>
          </p:nvPr>
        </p:nvSpPr>
        <p:spPr/>
        <p:txBody>
          <a:bodyPr/>
          <a:lstStyle/>
          <a:p>
            <a:r>
              <a:rPr lang="en-US" dirty="0"/>
              <a:t>L</a:t>
            </a:r>
            <a:r>
              <a:rPr lang="en-US" dirty="0" smtClean="0"/>
              <a:t>iterature </a:t>
            </a:r>
            <a:r>
              <a:rPr lang="en-US" dirty="0"/>
              <a:t>in the form of prose, esp. short stories and novels, that describes imaginary events and people</a:t>
            </a:r>
          </a:p>
        </p:txBody>
      </p:sp>
      <p:sp>
        <p:nvSpPr>
          <p:cNvPr id="4" name="AutoShape 2" descr="http://img.gawkerassets.com/img/18dxhle54wvijjpg/original.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436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Non-Fiction</a:t>
            </a:r>
            <a:endParaRPr lang="en-US" dirty="0"/>
          </a:p>
        </p:txBody>
      </p:sp>
      <p:sp>
        <p:nvSpPr>
          <p:cNvPr id="3" name="Content Placeholder 2"/>
          <p:cNvSpPr>
            <a:spLocks noGrp="1"/>
          </p:cNvSpPr>
          <p:nvPr>
            <p:ph idx="1"/>
          </p:nvPr>
        </p:nvSpPr>
        <p:spPr/>
        <p:txBody>
          <a:bodyPr/>
          <a:lstStyle/>
          <a:p>
            <a:r>
              <a:rPr lang="en-US" dirty="0"/>
              <a:t>P</a:t>
            </a:r>
            <a:r>
              <a:rPr lang="en-US" dirty="0" smtClean="0"/>
              <a:t>rose </a:t>
            </a:r>
            <a:r>
              <a:rPr lang="en-US" dirty="0"/>
              <a:t>writing that is based on facts, real events, and real people, such as biography or history.</a:t>
            </a:r>
          </a:p>
        </p:txBody>
      </p:sp>
    </p:spTree>
    <p:extLst>
      <p:ext uri="{BB962C8B-B14F-4D97-AF65-F5344CB8AC3E}">
        <p14:creationId xmlns:p14="http://schemas.microsoft.com/office/powerpoint/2010/main" val="2037277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Periodicals</a:t>
            </a:r>
            <a:endParaRPr lang="en-US" dirty="0"/>
          </a:p>
        </p:txBody>
      </p:sp>
      <p:sp>
        <p:nvSpPr>
          <p:cNvPr id="3" name="Content Placeholder 2"/>
          <p:cNvSpPr>
            <a:spLocks noGrp="1"/>
          </p:cNvSpPr>
          <p:nvPr>
            <p:ph idx="1"/>
          </p:nvPr>
        </p:nvSpPr>
        <p:spPr/>
        <p:txBody>
          <a:bodyPr/>
          <a:lstStyle/>
          <a:p>
            <a:r>
              <a:rPr lang="en-US" dirty="0"/>
              <a:t>A</a:t>
            </a:r>
            <a:r>
              <a:rPr lang="en-US" dirty="0" smtClean="0"/>
              <a:t> </a:t>
            </a:r>
            <a:r>
              <a:rPr lang="en-US" dirty="0"/>
              <a:t>magazine or newspaper published at regular intervals.</a:t>
            </a:r>
          </a:p>
        </p:txBody>
      </p:sp>
    </p:spTree>
    <p:extLst>
      <p:ext uri="{BB962C8B-B14F-4D97-AF65-F5344CB8AC3E}">
        <p14:creationId xmlns:p14="http://schemas.microsoft.com/office/powerpoint/2010/main" val="2084251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Boolean Search</a:t>
            </a:r>
            <a:endParaRPr lang="en-US" dirty="0"/>
          </a:p>
        </p:txBody>
      </p:sp>
      <p:sp>
        <p:nvSpPr>
          <p:cNvPr id="3" name="Content Placeholder 2"/>
          <p:cNvSpPr>
            <a:spLocks noGrp="1"/>
          </p:cNvSpPr>
          <p:nvPr>
            <p:ph idx="1"/>
          </p:nvPr>
        </p:nvSpPr>
        <p:spPr/>
        <p:txBody>
          <a:bodyPr/>
          <a:lstStyle/>
          <a:p>
            <a:r>
              <a:rPr lang="en-US" dirty="0"/>
              <a:t>A type of search allowing users to combine keywords with operators such as AND, NOT and OR to further produce more relevant results.</a:t>
            </a:r>
          </a:p>
        </p:txBody>
      </p:sp>
      <p:sp>
        <p:nvSpPr>
          <p:cNvPr id="4" name="AutoShape 2" descr="https://ilrb.cf.ac.uk/searchtech/images/orand1.gi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15525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a:t>
            </a:r>
            <a:endParaRPr lang="en-US" dirty="0"/>
          </a:p>
        </p:txBody>
      </p:sp>
      <p:sp>
        <p:nvSpPr>
          <p:cNvPr id="3" name="Content Placeholder 2"/>
          <p:cNvSpPr>
            <a:spLocks noGrp="1"/>
          </p:cNvSpPr>
          <p:nvPr>
            <p:ph idx="1"/>
          </p:nvPr>
        </p:nvSpPr>
        <p:spPr/>
        <p:txBody>
          <a:bodyPr/>
          <a:lstStyle/>
          <a:p>
            <a:r>
              <a:rPr lang="en-US" dirty="0"/>
              <a:t>T</a:t>
            </a:r>
            <a:r>
              <a:rPr lang="en-US" dirty="0" smtClean="0"/>
              <a:t>he </a:t>
            </a:r>
            <a:r>
              <a:rPr lang="en-US" dirty="0"/>
              <a:t>exclusive legal right, given to an originator or an assignee to print, publish, perform, film, or record literary, artistic, or musical material, and to authorize others to do the same.</a:t>
            </a:r>
          </a:p>
        </p:txBody>
      </p:sp>
    </p:spTree>
    <p:extLst>
      <p:ext uri="{BB962C8B-B14F-4D97-AF65-F5344CB8AC3E}">
        <p14:creationId xmlns:p14="http://schemas.microsoft.com/office/powerpoint/2010/main" val="2654557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Fair Use</a:t>
            </a:r>
            <a:endParaRPr lang="en-US" dirty="0"/>
          </a:p>
        </p:txBody>
      </p:sp>
      <p:sp>
        <p:nvSpPr>
          <p:cNvPr id="3" name="Content Placeholder 2"/>
          <p:cNvSpPr>
            <a:spLocks noGrp="1"/>
          </p:cNvSpPr>
          <p:nvPr>
            <p:ph idx="1"/>
          </p:nvPr>
        </p:nvSpPr>
        <p:spPr/>
        <p:txBody>
          <a:bodyPr/>
          <a:lstStyle/>
          <a:p>
            <a:r>
              <a:rPr lang="en-US" dirty="0"/>
              <a:t>T</a:t>
            </a:r>
            <a:r>
              <a:rPr lang="en-US" dirty="0" smtClean="0"/>
              <a:t>he </a:t>
            </a:r>
            <a:r>
              <a:rPr lang="en-US" dirty="0"/>
              <a:t>doctrine that brief excerpts of copyright material may, under certain circumstances, be quoted verbatim for purposes such as criticism, news reporting, teaching, and research, without the need for permission from or payment to the copyright holder.</a:t>
            </a:r>
          </a:p>
        </p:txBody>
      </p:sp>
    </p:spTree>
    <p:extLst>
      <p:ext uri="{BB962C8B-B14F-4D97-AF65-F5344CB8AC3E}">
        <p14:creationId xmlns:p14="http://schemas.microsoft.com/office/powerpoint/2010/main" val="999611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Plagiarism </a:t>
            </a:r>
            <a:endParaRPr lang="en-US" dirty="0"/>
          </a:p>
        </p:txBody>
      </p:sp>
      <p:sp>
        <p:nvSpPr>
          <p:cNvPr id="3" name="Content Placeholder 2"/>
          <p:cNvSpPr>
            <a:spLocks noGrp="1"/>
          </p:cNvSpPr>
          <p:nvPr>
            <p:ph idx="1"/>
          </p:nvPr>
        </p:nvSpPr>
        <p:spPr/>
        <p:txBody>
          <a:bodyPr/>
          <a:lstStyle/>
          <a:p>
            <a:r>
              <a:rPr lang="en-US" dirty="0"/>
              <a:t>T</a:t>
            </a:r>
            <a:r>
              <a:rPr lang="en-US" dirty="0" smtClean="0"/>
              <a:t>he </a:t>
            </a:r>
            <a:r>
              <a:rPr lang="en-US" dirty="0"/>
              <a:t>practice of taking someone else's work or ideas and passing them off as one's own.</a:t>
            </a:r>
          </a:p>
        </p:txBody>
      </p:sp>
    </p:spTree>
    <p:extLst>
      <p:ext uri="{BB962C8B-B14F-4D97-AF65-F5344CB8AC3E}">
        <p14:creationId xmlns:p14="http://schemas.microsoft.com/office/powerpoint/2010/main" val="11163541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TotalTime>
  <Words>278</Words>
  <Application>Microsoft Office PowerPoint</Application>
  <PresentationFormat>On-screen Show (4:3)</PresentationFormat>
  <Paragraphs>24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OPAC</vt:lpstr>
      <vt:lpstr>Dewey Decimal System</vt:lpstr>
      <vt:lpstr>Fiction</vt:lpstr>
      <vt:lpstr>Non-Fiction</vt:lpstr>
      <vt:lpstr>Periodicals</vt:lpstr>
      <vt:lpstr>Boolean Search</vt:lpstr>
      <vt:lpstr>Copyright</vt:lpstr>
      <vt:lpstr>Fair Use</vt:lpstr>
      <vt:lpstr>Plagiarism </vt:lpstr>
      <vt:lpstr>Genre</vt:lpstr>
      <vt:lpstr>Subject</vt:lpstr>
      <vt:lpstr>Call Number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OPAC</dc:title>
  <dc:creator>acs</dc:creator>
  <cp:lastModifiedBy>Tech User</cp:lastModifiedBy>
  <cp:revision>5</cp:revision>
  <dcterms:created xsi:type="dcterms:W3CDTF">2013-09-25T13:49:21Z</dcterms:created>
  <dcterms:modified xsi:type="dcterms:W3CDTF">2013-10-03T13:22:54Z</dcterms:modified>
</cp:coreProperties>
</file>